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300" r:id="rId3"/>
    <p:sldId id="275" r:id="rId4"/>
    <p:sldId id="294" r:id="rId5"/>
    <p:sldId id="295" r:id="rId6"/>
    <p:sldId id="296" r:id="rId7"/>
    <p:sldId id="297" r:id="rId8"/>
    <p:sldId id="256" r:id="rId9"/>
    <p:sldId id="299" r:id="rId10"/>
    <p:sldId id="29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F1"/>
    <a:srgbClr val="3C9A3C"/>
    <a:srgbClr val="003300"/>
    <a:srgbClr val="55B545"/>
    <a:srgbClr val="00ADEC"/>
    <a:srgbClr val="395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6" autoAdjust="0"/>
    <p:restoredTop sz="97195" autoAdjust="0"/>
  </p:normalViewPr>
  <p:slideViewPr>
    <p:cSldViewPr>
      <p:cViewPr varScale="1">
        <p:scale>
          <a:sx n="84" d="100"/>
          <a:sy n="84" d="100"/>
        </p:scale>
        <p:origin x="18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B9997E-1849-4A38-B1A9-3A3A2E3C60CD}" type="datetimeFigureOut">
              <a:rPr lang="en-US"/>
              <a:pPr>
                <a:defRPr/>
              </a:pPr>
              <a:t>12/22/2015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57BA5E-C195-47F3-9610-B5EF96C8E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79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706D0-7B12-41DB-8B10-33CED8CEA245}" type="datetimeFigureOut">
              <a:rPr lang="en-US"/>
              <a:pPr>
                <a:defRPr/>
              </a:pPr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5C302-2D52-41E5-8F00-B5131CF2B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7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E04F2-EB03-4687-9B8F-204813D1E460}" type="datetimeFigureOut">
              <a:rPr lang="en-US"/>
              <a:pPr>
                <a:defRPr/>
              </a:pPr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074DC-7110-4FE9-9858-98A546A6B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0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B6B0F-CD5E-432D-AF0E-85B6FF5056A1}" type="datetimeFigureOut">
              <a:rPr lang="en-US"/>
              <a:pPr>
                <a:defRPr/>
              </a:pPr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07D5F-481B-4DD7-AF03-F4E294DCC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1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>
            <a:solidFill>
              <a:srgbClr val="00ADEC"/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EA7ED-3DC1-4291-844C-638B37534382}" type="datetimeFigureOut">
              <a:rPr lang="en-US"/>
              <a:pPr>
                <a:defRPr/>
              </a:pPr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B1F18-1284-4684-8971-1C6AB4B52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8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4B5A-EA45-4649-A1B9-6A8B1DB0F871}" type="datetimeFigureOut">
              <a:rPr lang="en-US"/>
              <a:pPr>
                <a:defRPr/>
              </a:pPr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8E78-8641-4A91-AE2D-533E78C96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3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6461C-A0D9-4BD7-8049-698BF3A11490}" type="datetimeFigureOut">
              <a:rPr lang="en-US"/>
              <a:pPr>
                <a:defRPr/>
              </a:pPr>
              <a:t>12/22/2015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6ACD9-FE32-41BA-B17A-E3A7CA5C2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8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CE9A6-51E8-4A1A-A289-9476E350BAF5}" type="datetimeFigureOut">
              <a:rPr lang="en-US"/>
              <a:pPr>
                <a:defRPr/>
              </a:pPr>
              <a:t>12/22/2015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1615-DC26-4BA7-9F8A-2BAA4E392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7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AA746-381D-40A0-8A64-AC2473D472B4}" type="datetimeFigureOut">
              <a:rPr lang="en-US"/>
              <a:pPr>
                <a:defRPr/>
              </a:pPr>
              <a:t>12/22/2015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270EC-6DB3-4D63-9C97-B67D8B3B9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8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A6DE-3F25-4C4B-BF0E-BEAAC56A0164}" type="datetimeFigureOut">
              <a:rPr lang="en-US"/>
              <a:pPr>
                <a:defRPr/>
              </a:pPr>
              <a:t>12/22/2015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75CF7-B10F-4704-9C2C-2919C941D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4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EBE2A-4971-465E-A20B-80A8D2C15EE3}" type="datetimeFigureOut">
              <a:rPr lang="en-US"/>
              <a:pPr>
                <a:defRPr/>
              </a:pPr>
              <a:t>12/22/2015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68271-9791-4A32-B110-7A28D1041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7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68D5F-DA2D-42B2-8B0F-E2B8B0B56F66}" type="datetimeFigureOut">
              <a:rPr lang="en-US"/>
              <a:pPr>
                <a:defRPr/>
              </a:pPr>
              <a:t>12/22/2015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94338-2F34-4E02-89B2-69C21FEA8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5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DJ-2-Background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28575" y="0"/>
            <a:ext cx="920115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07D327-2887-4E8F-A928-8A68236CEB2C}" type="datetimeFigureOut">
              <a:rPr lang="en-US"/>
              <a:pPr>
                <a:defRPr/>
              </a:pPr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6F021EE4-7683-4DDE-A46D-DE54090DF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9" descr="C:\Work\Iconico.com\Iconico Resources\Bits du Jour\3.0\BDJLogo600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324600"/>
            <a:ext cx="170973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55F1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5F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5F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5F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5F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950AA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950AA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950AA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950AA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oger@bitsdujour.com?subject=BitsDuJour%20100%25%20Off%20Promo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33400" y="1219200"/>
            <a:ext cx="8077200" cy="2895600"/>
          </a:xfrm>
          <a:prstGeom prst="roundRect">
            <a:avLst/>
          </a:prstGeom>
          <a:ln w="38100" cap="flat" cmpd="sng" algn="ctr">
            <a:solidFill>
              <a:srgbClr val="00ADEC"/>
            </a:solidFill>
            <a:prstDash val="solid"/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>
                <a:effectLst/>
              </a:defRPr>
            </a:lvl1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3950A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7" name="Picture 4" descr="C:\Work\Iconico.com\Iconico Resources\Bits du Jour\3.0\BDJLogo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08125"/>
            <a:ext cx="46482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2339975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Part 1: 100% Off Coupons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85800" y="2797175"/>
            <a:ext cx="7772400" cy="147002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55F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5F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5F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5F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5F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950AA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950AA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950AA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950AA"/>
                </a:solidFill>
                <a:latin typeface="Trebuchet MS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            100% Off Coupons</a:t>
            </a:r>
            <a:endParaRPr lang="en-US" dirty="0"/>
          </a:p>
        </p:txBody>
      </p:sp>
      <p:pic>
        <p:nvPicPr>
          <p:cNvPr id="11269" name="Picture 7" descr="C:\Work\Iconico.com\Iconico Resources\Bits du Jour\3.0\BDJLogo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88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Subtitle 4"/>
          <p:cNvSpPr txBox="1">
            <a:spLocks/>
          </p:cNvSpPr>
          <p:nvPr/>
        </p:nvSpPr>
        <p:spPr bwMode="auto">
          <a:xfrm>
            <a:off x="1371600" y="23622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/>
              <a:t>The New Service that Builds You an Email List of Dedicated Software Fans</a:t>
            </a:r>
          </a:p>
        </p:txBody>
      </p:sp>
      <p:sp>
        <p:nvSpPr>
          <p:cNvPr id="11271" name="Subtitle 4"/>
          <p:cNvSpPr txBox="1">
            <a:spLocks/>
          </p:cNvSpPr>
          <p:nvPr/>
        </p:nvSpPr>
        <p:spPr bwMode="auto">
          <a:xfrm>
            <a:off x="1371600" y="4953000"/>
            <a:ext cx="64008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0055F1"/>
                </a:solidFill>
              </a:rPr>
              <a:t>Contact </a:t>
            </a:r>
            <a:r>
              <a:rPr lang="en-US">
                <a:solidFill>
                  <a:srgbClr val="0055F1"/>
                </a:solidFill>
                <a:hlinkClick r:id="rId3"/>
              </a:rPr>
              <a:t>roger@bitsdujour.com</a:t>
            </a:r>
            <a:endParaRPr lang="en-US">
              <a:solidFill>
                <a:srgbClr val="0055F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24050" y="1219200"/>
            <a:ext cx="5295900" cy="2514600"/>
          </a:xfrm>
          <a:prstGeom prst="roundRect">
            <a:avLst/>
          </a:prstGeom>
          <a:ln w="38100" cap="flat" cmpd="sng" algn="ctr">
            <a:solidFill>
              <a:srgbClr val="00ADEC"/>
            </a:solidFill>
            <a:prstDash val="solid"/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>
                <a:effectLst/>
              </a:defRPr>
            </a:lvl1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3950A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7" name="Picture 4" descr="C:\Work\Iconico.com\Iconico Resources\Bits du Jour\3.0\BDJLogo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08125"/>
            <a:ext cx="46482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100% Off Coupons</a:t>
            </a:r>
            <a:endParaRPr lang="en-US" dirty="0"/>
          </a:p>
        </p:txBody>
      </p:sp>
      <p:sp>
        <p:nvSpPr>
          <p:cNvPr id="3079" name="Subtitle 4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676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How to Sell Software for Nothing and Actually Turn a Profit</a:t>
            </a:r>
          </a:p>
        </p:txBody>
      </p:sp>
    </p:spTree>
    <p:extLst>
      <p:ext uri="{BB962C8B-B14F-4D97-AF65-F5344CB8AC3E}">
        <p14:creationId xmlns:p14="http://schemas.microsoft.com/office/powerpoint/2010/main" val="40958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248775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ent-Up Arrow 3"/>
          <p:cNvSpPr/>
          <p:nvPr/>
        </p:nvSpPr>
        <p:spPr>
          <a:xfrm>
            <a:off x="3657600" y="2209800"/>
            <a:ext cx="1143000" cy="2514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4038600"/>
            <a:ext cx="3733800" cy="1706562"/>
          </a:xfrm>
          <a:prstGeom prst="roundRect">
            <a:avLst/>
          </a:prstGeom>
          <a:ln w="38100" cap="flat" cmpd="sng" algn="ctr">
            <a:solidFill>
              <a:srgbClr val="00ADEC"/>
            </a:solidFill>
            <a:prstDash val="solid"/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>
                <a:effectLst/>
              </a:defRPr>
            </a:lvl1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950AA"/>
                </a:solidFill>
                <a:latin typeface="+mj-lt"/>
                <a:ea typeface="+mj-ea"/>
                <a:cs typeface="+mj-cs"/>
              </a:rPr>
              <a:t>BitsDuJour Features your Software at 100% Off for 24 hours</a:t>
            </a:r>
            <a:endParaRPr lang="en-US" sz="2400" dirty="0">
              <a:solidFill>
                <a:srgbClr val="3950A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75" y="1213"/>
            <a:ext cx="9248775" cy="676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029200" y="1676400"/>
            <a:ext cx="685800" cy="533400"/>
          </a:xfrm>
          <a:prstGeom prst="roundRect">
            <a:avLst>
              <a:gd name="adj" fmla="val 39681"/>
            </a:avLst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29200" y="3810000"/>
            <a:ext cx="3733800" cy="1706562"/>
          </a:xfrm>
          <a:prstGeom prst="roundRect">
            <a:avLst/>
          </a:prstGeom>
          <a:ln w="38100" cap="flat" cmpd="sng" algn="ctr">
            <a:solidFill>
              <a:srgbClr val="00ADEC"/>
            </a:solidFill>
            <a:prstDash val="solid"/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>
                <a:effectLst/>
              </a:defRPr>
            </a:lvl1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3950AA"/>
                </a:solidFill>
                <a:latin typeface="+mj-lt"/>
                <a:ea typeface="+mj-ea"/>
                <a:cs typeface="+mj-cs"/>
              </a:rPr>
              <a:t>Customers use the BitsDuJour </a:t>
            </a:r>
            <a:r>
              <a:rPr lang="en-US" sz="2400" dirty="0" smtClean="0">
                <a:solidFill>
                  <a:srgbClr val="3950AA"/>
                </a:solidFill>
                <a:latin typeface="+mj-lt"/>
                <a:ea typeface="+mj-ea"/>
                <a:cs typeface="+mj-cs"/>
              </a:rPr>
              <a:t>Checkout </a:t>
            </a:r>
            <a:r>
              <a:rPr lang="en-US" sz="2400" dirty="0">
                <a:solidFill>
                  <a:srgbClr val="3950AA"/>
                </a:solidFill>
                <a:latin typeface="+mj-lt"/>
                <a:ea typeface="+mj-ea"/>
                <a:cs typeface="+mj-cs"/>
              </a:rPr>
              <a:t>to </a:t>
            </a:r>
            <a:r>
              <a:rPr lang="en-US" sz="2400" dirty="0" smtClean="0">
                <a:solidFill>
                  <a:srgbClr val="3950AA"/>
                </a:solidFill>
                <a:latin typeface="+mj-lt"/>
                <a:ea typeface="+mj-ea"/>
                <a:cs typeface="+mj-cs"/>
              </a:rPr>
              <a:t>Purchase </a:t>
            </a:r>
            <a:r>
              <a:rPr lang="en-US" sz="2400" dirty="0">
                <a:solidFill>
                  <a:srgbClr val="3950AA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2400" dirty="0" smtClean="0">
                <a:solidFill>
                  <a:srgbClr val="3950AA"/>
                </a:solidFill>
                <a:latin typeface="+mj-lt"/>
                <a:ea typeface="+mj-ea"/>
                <a:cs typeface="+mj-cs"/>
              </a:rPr>
              <a:t>ne copy each</a:t>
            </a:r>
            <a:endParaRPr lang="en-US" sz="2400" dirty="0">
              <a:solidFill>
                <a:srgbClr val="3950A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75" y="1213"/>
            <a:ext cx="9248775" cy="676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295400" y="5606143"/>
            <a:ext cx="6477000" cy="566057"/>
          </a:xfrm>
          <a:prstGeom prst="roundRect">
            <a:avLst>
              <a:gd name="adj" fmla="val 39681"/>
            </a:avLst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29200" y="2789238"/>
            <a:ext cx="3733800" cy="1706562"/>
          </a:xfrm>
          <a:prstGeom prst="roundRect">
            <a:avLst/>
          </a:prstGeom>
          <a:ln w="38100" cap="flat" cmpd="sng" algn="ctr">
            <a:solidFill>
              <a:srgbClr val="00ADEC"/>
            </a:solidFill>
            <a:prstDash val="solid"/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>
                <a:effectLst/>
              </a:defRPr>
            </a:lvl1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950AA"/>
                </a:solidFill>
                <a:latin typeface="+mj-lt"/>
                <a:ea typeface="+mj-ea"/>
                <a:cs typeface="+mj-cs"/>
              </a:rPr>
              <a:t>Customers Agree for You to Send them Emails </a:t>
            </a:r>
            <a:r>
              <a:rPr lang="en-US" sz="2400" dirty="0">
                <a:solidFill>
                  <a:srgbClr val="3950AA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400" dirty="0" smtClean="0">
                <a:solidFill>
                  <a:srgbClr val="3950AA"/>
                </a:solidFill>
                <a:latin typeface="+mj-lt"/>
                <a:ea typeface="+mj-ea"/>
                <a:cs typeface="+mj-cs"/>
              </a:rPr>
              <a:t>fter the Promotion</a:t>
            </a:r>
            <a:endParaRPr lang="en-US" sz="2400" dirty="0">
              <a:solidFill>
                <a:srgbClr val="3950A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813" y="-7503"/>
            <a:ext cx="9167813" cy="731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828800" y="4724400"/>
            <a:ext cx="2362200" cy="533400"/>
          </a:xfrm>
          <a:prstGeom prst="roundRect">
            <a:avLst>
              <a:gd name="adj" fmla="val 39681"/>
            </a:avLst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57800" y="579438"/>
            <a:ext cx="3733800" cy="1706562"/>
          </a:xfrm>
          <a:prstGeom prst="roundRect">
            <a:avLst/>
          </a:prstGeom>
          <a:ln w="38100" cap="flat" cmpd="sng" algn="ctr">
            <a:solidFill>
              <a:srgbClr val="00ADEC"/>
            </a:solidFill>
            <a:prstDash val="solid"/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>
                <a:effectLst/>
              </a:defRPr>
            </a:lvl1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950AA"/>
                </a:solidFill>
                <a:latin typeface="+mj-lt"/>
                <a:ea typeface="+mj-ea"/>
                <a:cs typeface="+mj-cs"/>
              </a:rPr>
              <a:t>The Purchase is Quick, and Directs Customers to Check their Email </a:t>
            </a:r>
            <a:endParaRPr lang="en-US" sz="2400" dirty="0">
              <a:solidFill>
                <a:srgbClr val="3950A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075" y="79547"/>
            <a:ext cx="5976938" cy="654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76800" y="1981200"/>
            <a:ext cx="3733800" cy="1706562"/>
          </a:xfrm>
          <a:prstGeom prst="roundRect">
            <a:avLst/>
          </a:prstGeom>
          <a:ln w="38100" cap="flat" cmpd="sng" algn="ctr">
            <a:solidFill>
              <a:srgbClr val="00ADEC"/>
            </a:solidFill>
            <a:prstDash val="solid"/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>
                <a:effectLst/>
              </a:defRPr>
            </a:lvl1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950AA"/>
                </a:solidFill>
                <a:latin typeface="+mj-lt"/>
                <a:ea typeface="+mj-ea"/>
                <a:cs typeface="+mj-cs"/>
              </a:rPr>
              <a:t>Customer Receives Registration Code in an Email from BitsDuJour</a:t>
            </a:r>
            <a:endParaRPr lang="en-US" sz="2400" dirty="0">
              <a:solidFill>
                <a:srgbClr val="3950A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After the Promotion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1714500"/>
            <a:ext cx="3352800" cy="3962400"/>
          </a:xfrm>
          <a:prstGeom prst="rect">
            <a:avLst/>
          </a:prstGeom>
          <a:ln>
            <a:noFill/>
          </a:ln>
          <a:effectLst>
            <a:outerShdw blurRad="419100" dist="152400" dir="2160000" algn="tl" rotWithShape="0">
              <a:prstClr val="black">
                <a:alpha val="40000"/>
              </a:prstClr>
            </a:outerShdw>
            <a:reflection blurRad="6350" stA="52000" endA="300" endPos="35000" dist="368300" dir="5400000" sy="-100000" algn="bl" rotWithShape="0"/>
          </a:effectLst>
          <a:scene3d>
            <a:camera prst="isometricOffAxis1Right">
              <a:rot lat="720000" lon="1980000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effectLst/>
              </a:defRPr>
            </a:lvl1pPr>
          </a:lstStyle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bits@pops.com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boris@sofmatterz.co.uk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jason@hat.com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bobby@hopscotch.com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drago@fastpace.ru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bitster@gmail.com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brandy@applovers.net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thepossum@aande.com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softwareking@gmail.com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carephilly@chzbrgr.com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iluvbill@hotmail.com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macfan@apple.com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3" name="Striped Right Arrow 2"/>
          <p:cNvSpPr/>
          <p:nvPr/>
        </p:nvSpPr>
        <p:spPr>
          <a:xfrm rot="5400000">
            <a:off x="3257550" y="4552950"/>
            <a:ext cx="2057400" cy="1638300"/>
          </a:xfrm>
          <a:prstGeom prst="stripedRightArrow">
            <a:avLst/>
          </a:prstGeom>
          <a:solidFill>
            <a:srgbClr val="55B545"/>
          </a:solidFill>
          <a:ln>
            <a:solidFill>
              <a:srgbClr val="3C9A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00600" y="2103438"/>
            <a:ext cx="3733800" cy="1706562"/>
          </a:xfrm>
          <a:prstGeom prst="roundRect">
            <a:avLst/>
          </a:prstGeom>
          <a:ln w="38100" cap="flat" cmpd="sng" algn="ctr">
            <a:solidFill>
              <a:srgbClr val="00ADEC"/>
            </a:solidFill>
            <a:prstDash val="solid"/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>
                <a:effectLst/>
              </a:defRPr>
            </a:lvl1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950AA"/>
                </a:solidFill>
                <a:latin typeface="+mj-lt"/>
                <a:ea typeface="+mj-ea"/>
                <a:cs typeface="+mj-cs"/>
              </a:rPr>
              <a:t>Download the Thousands of </a:t>
            </a:r>
            <a:r>
              <a:rPr lang="en-US" sz="2400" dirty="0">
                <a:solidFill>
                  <a:srgbClr val="3950AA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2400" dirty="0" smtClean="0">
                <a:solidFill>
                  <a:srgbClr val="3950AA"/>
                </a:solidFill>
                <a:latin typeface="+mj-lt"/>
                <a:ea typeface="+mj-ea"/>
                <a:cs typeface="+mj-cs"/>
              </a:rPr>
              <a:t>mail Addresses and Add them to Your List</a:t>
            </a:r>
            <a:endParaRPr lang="en-US" sz="2400" dirty="0">
              <a:solidFill>
                <a:srgbClr val="3950A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Send Regular Emails</a:t>
            </a:r>
            <a:endParaRPr lang="en-US" dirty="0"/>
          </a:p>
        </p:txBody>
      </p:sp>
      <p:sp>
        <p:nvSpPr>
          <p:cNvPr id="10245" name="Subtitle 4"/>
          <p:cNvSpPr txBox="1">
            <a:spLocks/>
          </p:cNvSpPr>
          <p:nvPr/>
        </p:nvSpPr>
        <p:spPr bwMode="auto">
          <a:xfrm>
            <a:off x="2971800" y="1828800"/>
            <a:ext cx="5257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/>
              <a:t>Upgrade to Pro Version!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/>
              <a:t>Promote Other Software!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/>
              <a:t>Update to the Newest!</a:t>
            </a:r>
          </a:p>
        </p:txBody>
      </p:sp>
      <p:pic>
        <p:nvPicPr>
          <p:cNvPr id="10246" name="Picture 4" descr="C:\Users\Nico Westerdale\Downloads\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705100" y="4191000"/>
            <a:ext cx="3733800" cy="1706562"/>
          </a:xfrm>
          <a:prstGeom prst="roundRect">
            <a:avLst/>
          </a:prstGeom>
          <a:ln w="38100" cap="flat" cmpd="sng" algn="ctr">
            <a:solidFill>
              <a:srgbClr val="00ADEC"/>
            </a:solidFill>
            <a:prstDash val="solid"/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>
                <a:effectLst/>
              </a:defRPr>
            </a:lvl1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950AA"/>
                </a:solidFill>
                <a:latin typeface="+mj-lt"/>
                <a:ea typeface="+mj-ea"/>
                <a:cs typeface="+mj-cs"/>
              </a:rPr>
              <a:t>Create new Sales from your Expanded Email List of Fans</a:t>
            </a:r>
            <a:endParaRPr lang="en-US" sz="2400" dirty="0">
              <a:solidFill>
                <a:srgbClr val="3950A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8366</TotalTime>
  <Words>150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Trebuchet MS</vt:lpstr>
      <vt:lpstr>Office Theme</vt:lpstr>
      <vt:lpstr>Part 1: 100% Off Coupons</vt:lpstr>
      <vt:lpstr>100% Off Coupons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the Promotion</vt:lpstr>
      <vt:lpstr>Send Regular Emails</vt:lpstr>
      <vt:lpstr>                 100% Off Coupons</vt:lpstr>
    </vt:vector>
  </TitlesOfParts>
  <Company>Iconico,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The Math</dc:title>
  <dc:creator>Nico Westerdale</dc:creator>
  <cp:lastModifiedBy>Andrew Briggs</cp:lastModifiedBy>
  <cp:revision>184</cp:revision>
  <dcterms:created xsi:type="dcterms:W3CDTF">2010-07-03T12:33:35Z</dcterms:created>
  <dcterms:modified xsi:type="dcterms:W3CDTF">2015-12-23T06:24:05Z</dcterms:modified>
</cp:coreProperties>
</file>